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DejaVu Sans Bold" charset="1" panose="020B0803030604020204"/>
      <p:regular r:id="rId16"/>
    </p:embeddedFont>
    <p:embeddedFont>
      <p:font typeface="DejaVu Sans Light" charset="1" panose="020B0603030804020204"/>
      <p:regular r:id="rId17"/>
    </p:embeddedFont>
    <p:embeddedFont>
      <p:font typeface="Trebuchet MS" charset="1" panose="020B0603020202020204"/>
      <p:regular r:id="rId18"/>
    </p:embeddedFont>
    <p:embeddedFont>
      <p:font typeface="Tahoma Bold" charset="1" panose="020B0804030504040204"/>
      <p:regular r:id="rId19"/>
    </p:embeddedFont>
    <p:embeddedFont>
      <p:font typeface="Eastman Grotesque" charset="1" panose="00000500000000000000"/>
      <p:regular r:id="rId20"/>
    </p:embeddedFont>
    <p:embeddedFont>
      <p:font typeface="Trebuchet MS Bold" charset="1" panose="020B0703020202020204"/>
      <p:regular r:id="rId21"/>
    </p:embeddedFont>
    <p:embeddedFont>
      <p:font typeface="Trebuchet MS Italics" charset="1" panose="020B0603020202090204"/>
      <p:regular r:id="rId22"/>
    </p:embeddedFont>
    <p:embeddedFont>
      <p:font typeface="Roboto Bold" charset="1" panose="02000000000000000000"/>
      <p:regular r:id="rId23"/>
    </p:embeddedFont>
    <p:embeddedFont>
      <p:font typeface="Roboto" charset="1" panose="02000000000000000000"/>
      <p:regular r:id="rId24"/>
    </p:embeddedFont>
    <p:embeddedFont>
      <p:font typeface="Eastman Grotesque Bold" charset="1" panose="00000800000000000000"/>
      <p:regular r:id="rId25"/>
    </p:embeddedFont>
    <p:embeddedFont>
      <p:font typeface="Atkinson Hyperlegible Bold" charset="1" panose="00000000000000000000"/>
      <p:regular r:id="rId26"/>
    </p:embeddedFont>
    <p:embeddedFont>
      <p:font typeface="ABeeZee Bold" charset="1" panose="02000000000000000000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png" Type="http://schemas.openxmlformats.org/officeDocument/2006/relationships/image"/><Relationship Id="rId18" Target="../media/image41.png" Type="http://schemas.openxmlformats.org/officeDocument/2006/relationships/image"/><Relationship Id="rId19" Target="../media/image42.png" Type="http://schemas.openxmlformats.org/officeDocument/2006/relationships/image"/><Relationship Id="rId2" Target="../media/image25.png" Type="http://schemas.openxmlformats.org/officeDocument/2006/relationships/image"/><Relationship Id="rId20" Target="../media/image43.svg" Type="http://schemas.openxmlformats.org/officeDocument/2006/relationships/image"/><Relationship Id="rId21" Target="../media/image44.png" Type="http://schemas.openxmlformats.org/officeDocument/2006/relationships/image"/><Relationship Id="rId22" Target="../media/image45.png" Type="http://schemas.openxmlformats.org/officeDocument/2006/relationships/image"/><Relationship Id="rId23" Target="../media/image46.svg" Type="http://schemas.openxmlformats.org/officeDocument/2006/relationships/image"/><Relationship Id="rId24" Target="../media/image47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17219" y="0"/>
            <a:ext cx="7070779" cy="7663397"/>
          </a:xfrm>
          <a:custGeom>
            <a:avLst/>
            <a:gdLst/>
            <a:ahLst/>
            <a:cxnLst/>
            <a:rect r="r" b="b" t="t" l="l"/>
            <a:pathLst>
              <a:path h="7663397" w="7070779">
                <a:moveTo>
                  <a:pt x="0" y="0"/>
                </a:moveTo>
                <a:lnTo>
                  <a:pt x="7070779" y="0"/>
                </a:lnTo>
                <a:lnTo>
                  <a:pt x="7070779" y="7663397"/>
                </a:lnTo>
                <a:lnTo>
                  <a:pt x="0" y="7663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" r="0" b="-3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63626" y="1621616"/>
            <a:ext cx="753559" cy="753561"/>
          </a:xfrm>
          <a:custGeom>
            <a:avLst/>
            <a:gdLst/>
            <a:ahLst/>
            <a:cxnLst/>
            <a:rect r="r" b="b" t="t" l="l"/>
            <a:pathLst>
              <a:path h="753561" w="753559">
                <a:moveTo>
                  <a:pt x="0" y="0"/>
                </a:moveTo>
                <a:lnTo>
                  <a:pt x="753559" y="0"/>
                </a:lnTo>
                <a:lnTo>
                  <a:pt x="753559" y="753561"/>
                </a:lnTo>
                <a:lnTo>
                  <a:pt x="0" y="7535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6" r="0" b="-31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78709" y="7667322"/>
            <a:ext cx="1578916" cy="1578920"/>
          </a:xfrm>
          <a:custGeom>
            <a:avLst/>
            <a:gdLst/>
            <a:ahLst/>
            <a:cxnLst/>
            <a:rect r="r" b="b" t="t" l="l"/>
            <a:pathLst>
              <a:path h="1578920" w="1578916">
                <a:moveTo>
                  <a:pt x="0" y="0"/>
                </a:moveTo>
                <a:lnTo>
                  <a:pt x="1578916" y="0"/>
                </a:lnTo>
                <a:lnTo>
                  <a:pt x="1578916" y="1578920"/>
                </a:lnTo>
                <a:lnTo>
                  <a:pt x="0" y="1578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1" t="0" r="-15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4820" y="448541"/>
            <a:ext cx="2894479" cy="2870946"/>
          </a:xfrm>
          <a:custGeom>
            <a:avLst/>
            <a:gdLst/>
            <a:ahLst/>
            <a:cxnLst/>
            <a:rect r="r" b="b" t="t" l="l"/>
            <a:pathLst>
              <a:path h="2870946" w="2894479">
                <a:moveTo>
                  <a:pt x="0" y="0"/>
                </a:moveTo>
                <a:lnTo>
                  <a:pt x="2894479" y="0"/>
                </a:lnTo>
                <a:lnTo>
                  <a:pt x="2894479" y="2870946"/>
                </a:lnTo>
                <a:lnTo>
                  <a:pt x="0" y="2870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6626" y="4734804"/>
            <a:ext cx="7661142" cy="170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840"/>
              </a:lnSpc>
            </a:pPr>
            <a:r>
              <a:rPr lang="en-US" sz="9900" spc="-815">
                <a:solidFill>
                  <a:srgbClr val="000000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SuperBlock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6626" y="7383659"/>
            <a:ext cx="8647374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300" spc="185">
                <a:solidFill>
                  <a:srgbClr val="000000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Presentated by SuperDevelopers101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68523" y="5001288"/>
            <a:ext cx="11667490" cy="1868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spc="14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Questions? Let's connect and innovate together.</a:t>
            </a:r>
          </a:p>
          <a:p>
            <a:pPr algn="l">
              <a:lnSpc>
                <a:spcPts val="3479"/>
              </a:lnSpc>
            </a:pPr>
          </a:p>
          <a:p>
            <a:pPr algn="l" marL="626110" indent="-313055" lvl="1">
              <a:lnSpc>
                <a:spcPts val="4050"/>
              </a:lnSpc>
              <a:buFont typeface="Arial"/>
              <a:buChar char="•"/>
            </a:pPr>
            <a:r>
              <a:rPr lang="en-US" sz="2900" spc="1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SuperBlock</a:t>
            </a:r>
            <a:r>
              <a:rPr lang="en-US" sz="2900" spc="1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Transforming finance and e-commerce  for a brighter future.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658479" y="3921405"/>
            <a:ext cx="6629519" cy="6365593"/>
          </a:xfrm>
          <a:custGeom>
            <a:avLst/>
            <a:gdLst/>
            <a:ahLst/>
            <a:cxnLst/>
            <a:rect r="r" b="b" t="t" l="l"/>
            <a:pathLst>
              <a:path h="6365593" w="6629519">
                <a:moveTo>
                  <a:pt x="0" y="0"/>
                </a:moveTo>
                <a:lnTo>
                  <a:pt x="6629519" y="0"/>
                </a:lnTo>
                <a:lnTo>
                  <a:pt x="6629519" y="6365593"/>
                </a:lnTo>
                <a:lnTo>
                  <a:pt x="0" y="6365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" r="0" b="-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6554458" cy="5935669"/>
          </a:xfrm>
          <a:custGeom>
            <a:avLst/>
            <a:gdLst/>
            <a:ahLst/>
            <a:cxnLst/>
            <a:rect r="r" b="b" t="t" l="l"/>
            <a:pathLst>
              <a:path h="5935669" w="6554458">
                <a:moveTo>
                  <a:pt x="0" y="0"/>
                </a:moveTo>
                <a:lnTo>
                  <a:pt x="6554458" y="0"/>
                </a:lnTo>
                <a:lnTo>
                  <a:pt x="6554458" y="5935669"/>
                </a:lnTo>
                <a:lnTo>
                  <a:pt x="0" y="5935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" t="0" r="-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58467" y="2616989"/>
            <a:ext cx="9287602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80"/>
              </a:lnSpc>
            </a:pPr>
            <a:r>
              <a:rPr lang="en-US" sz="10400" spc="390">
                <a:solidFill>
                  <a:srgbClr val="000000"/>
                </a:solidFill>
                <a:latin typeface="Tahoma Bold"/>
                <a:ea typeface="Tahoma Bold"/>
                <a:cs typeface="Tahoma Bold"/>
                <a:sym typeface="Tahoma Bold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19618" y="4131464"/>
            <a:ext cx="3197110" cy="49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0"/>
              </a:lnSpc>
            </a:pPr>
            <a:r>
              <a:rPr lang="en-US" sz="2900" spc="1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Contact Us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99"/>
          </a:xfrm>
          <a:custGeom>
            <a:avLst/>
            <a:gdLst/>
            <a:ahLst/>
            <a:cxnLst/>
            <a:rect r="r" b="b" t="t" l="l"/>
            <a:pathLst>
              <a:path h="10286999" w="18288000">
                <a:moveTo>
                  <a:pt x="0" y="0"/>
                </a:moveTo>
                <a:lnTo>
                  <a:pt x="18288000" y="0"/>
                </a:lnTo>
                <a:lnTo>
                  <a:pt x="1828800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74849" y="0"/>
            <a:ext cx="7013150" cy="7279048"/>
          </a:xfrm>
          <a:custGeom>
            <a:avLst/>
            <a:gdLst/>
            <a:ahLst/>
            <a:cxnLst/>
            <a:rect r="r" b="b" t="t" l="l"/>
            <a:pathLst>
              <a:path h="7279048" w="7013150">
                <a:moveTo>
                  <a:pt x="0" y="0"/>
                </a:moveTo>
                <a:lnTo>
                  <a:pt x="7013150" y="0"/>
                </a:lnTo>
                <a:lnTo>
                  <a:pt x="7013150" y="7279048"/>
                </a:lnTo>
                <a:lnTo>
                  <a:pt x="0" y="7279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" r="0" b="-2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147455"/>
            <a:ext cx="2352674" cy="3638549"/>
          </a:xfrm>
          <a:custGeom>
            <a:avLst/>
            <a:gdLst/>
            <a:ahLst/>
            <a:cxnLst/>
            <a:rect r="r" b="b" t="t" l="l"/>
            <a:pathLst>
              <a:path h="3638549" w="2352674">
                <a:moveTo>
                  <a:pt x="0" y="0"/>
                </a:moveTo>
                <a:lnTo>
                  <a:pt x="2352674" y="0"/>
                </a:lnTo>
                <a:lnTo>
                  <a:pt x="2352674" y="3638549"/>
                </a:lnTo>
                <a:lnTo>
                  <a:pt x="0" y="3638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7" r="0" b="-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15116" y="6543125"/>
            <a:ext cx="2362199" cy="3295649"/>
          </a:xfrm>
          <a:custGeom>
            <a:avLst/>
            <a:gdLst/>
            <a:ahLst/>
            <a:cxnLst/>
            <a:rect r="r" b="b" t="t" l="l"/>
            <a:pathLst>
              <a:path h="3295649" w="2362199">
                <a:moveTo>
                  <a:pt x="0" y="0"/>
                </a:moveTo>
                <a:lnTo>
                  <a:pt x="2362199" y="0"/>
                </a:lnTo>
                <a:lnTo>
                  <a:pt x="2362199" y="3295649"/>
                </a:lnTo>
                <a:lnTo>
                  <a:pt x="0" y="3295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8" r="0" b="-3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6960" y="6737944"/>
            <a:ext cx="10919460" cy="116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3"/>
              </a:lnSpc>
            </a:pPr>
            <a:r>
              <a:rPr lang="en-US" sz="33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Welcome	to	the	future	of	finance	and	e-commerce	with  SuperBlock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49188" y="1229943"/>
            <a:ext cx="7007225" cy="124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5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17762" y="0"/>
            <a:ext cx="10917292" cy="5158132"/>
          </a:xfrm>
          <a:custGeom>
            <a:avLst/>
            <a:gdLst/>
            <a:ahLst/>
            <a:cxnLst/>
            <a:rect r="r" b="b" t="t" l="l"/>
            <a:pathLst>
              <a:path h="5158132" w="10917292">
                <a:moveTo>
                  <a:pt x="0" y="0"/>
                </a:moveTo>
                <a:lnTo>
                  <a:pt x="10917292" y="0"/>
                </a:lnTo>
                <a:lnTo>
                  <a:pt x="10917292" y="5158132"/>
                </a:lnTo>
                <a:lnTo>
                  <a:pt x="0" y="5158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" r="0" b="-12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2115" y="1044747"/>
            <a:ext cx="38100" cy="8229600"/>
            <a:chOff x="0" y="0"/>
            <a:chExt cx="50800" cy="1097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800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50800">
                  <a:moveTo>
                    <a:pt x="50800" y="10972800"/>
                  </a:moveTo>
                  <a:lnTo>
                    <a:pt x="0" y="10972800"/>
                  </a:lnTo>
                  <a:lnTo>
                    <a:pt x="0" y="0"/>
                  </a:lnTo>
                  <a:lnTo>
                    <a:pt x="50800" y="0"/>
                  </a:lnTo>
                  <a:lnTo>
                    <a:pt x="50800" y="109728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579694"/>
            <a:ext cx="407034" cy="407034"/>
          </a:xfrm>
          <a:custGeom>
            <a:avLst/>
            <a:gdLst/>
            <a:ahLst/>
            <a:cxnLst/>
            <a:rect r="r" b="b" t="t" l="l"/>
            <a:pathLst>
              <a:path h="407034" w="407034">
                <a:moveTo>
                  <a:pt x="0" y="0"/>
                </a:moveTo>
                <a:lnTo>
                  <a:pt x="407034" y="0"/>
                </a:lnTo>
                <a:lnTo>
                  <a:pt x="407034" y="407034"/>
                </a:lnTo>
                <a:lnTo>
                  <a:pt x="0" y="40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8225" y="3825302"/>
            <a:ext cx="407034" cy="407034"/>
          </a:xfrm>
          <a:custGeom>
            <a:avLst/>
            <a:gdLst/>
            <a:ahLst/>
            <a:cxnLst/>
            <a:rect r="r" b="b" t="t" l="l"/>
            <a:pathLst>
              <a:path h="407034" w="407034">
                <a:moveTo>
                  <a:pt x="0" y="0"/>
                </a:moveTo>
                <a:lnTo>
                  <a:pt x="407034" y="0"/>
                </a:lnTo>
                <a:lnTo>
                  <a:pt x="407034" y="407034"/>
                </a:lnTo>
                <a:lnTo>
                  <a:pt x="0" y="407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225" y="6070912"/>
            <a:ext cx="407034" cy="407034"/>
          </a:xfrm>
          <a:custGeom>
            <a:avLst/>
            <a:gdLst/>
            <a:ahLst/>
            <a:cxnLst/>
            <a:rect r="r" b="b" t="t" l="l"/>
            <a:pathLst>
              <a:path h="407034" w="407034">
                <a:moveTo>
                  <a:pt x="0" y="0"/>
                </a:moveTo>
                <a:lnTo>
                  <a:pt x="407034" y="0"/>
                </a:lnTo>
                <a:lnTo>
                  <a:pt x="407034" y="407034"/>
                </a:lnTo>
                <a:lnTo>
                  <a:pt x="0" y="4070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6800" y="8316521"/>
            <a:ext cx="407034" cy="407034"/>
          </a:xfrm>
          <a:custGeom>
            <a:avLst/>
            <a:gdLst/>
            <a:ahLst/>
            <a:cxnLst/>
            <a:rect r="r" b="b" t="t" l="l"/>
            <a:pathLst>
              <a:path h="407034" w="407034">
                <a:moveTo>
                  <a:pt x="0" y="0"/>
                </a:moveTo>
                <a:lnTo>
                  <a:pt x="407034" y="0"/>
                </a:lnTo>
                <a:lnTo>
                  <a:pt x="407034" y="407034"/>
                </a:lnTo>
                <a:lnTo>
                  <a:pt x="0" y="4070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60931" y="600236"/>
            <a:ext cx="4592955" cy="1671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-10">
                <a:solidFill>
                  <a:srgbClr val="FFFFFF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BANKING</a:t>
            </a:r>
          </a:p>
          <a:p>
            <a:pPr algn="l">
              <a:lnSpc>
                <a:spcPts val="3263"/>
              </a:lnSpc>
            </a:pPr>
            <a:r>
              <a:rPr lang="en-US" sz="2400" spc="-46">
                <a:solidFill>
                  <a:srgbClr val="FFFFF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Cybersecurity, legacy system  modernization, fraud prevention.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15129" y="7767363"/>
            <a:ext cx="4762500" cy="126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40">
                <a:solidFill>
                  <a:srgbClr val="FFFFFF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BLOCKCHAIN</a:t>
            </a:r>
          </a:p>
          <a:p>
            <a:pPr algn="l">
              <a:lnSpc>
                <a:spcPts val="3263"/>
              </a:lnSpc>
            </a:pPr>
            <a:r>
              <a:rPr lang="en-US" sz="2400" spc="-126">
                <a:solidFill>
                  <a:srgbClr val="FFFFF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Scalability, energy efficiency, user  experience..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8030" y="5548389"/>
            <a:ext cx="4565015" cy="126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spc="120">
                <a:solidFill>
                  <a:srgbClr val="FFFFFF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CRYPTO</a:t>
            </a:r>
          </a:p>
          <a:p>
            <a:pPr algn="l">
              <a:lnSpc>
                <a:spcPts val="3263"/>
              </a:lnSpc>
            </a:pPr>
            <a:r>
              <a:rPr lang="en-US" sz="2400" spc="-121">
                <a:solidFill>
                  <a:srgbClr val="FFFFF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Regulatory uncertainty, security,  market integrity.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0931" y="2540356"/>
            <a:ext cx="4745990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  <a:p>
            <a:pPr algn="l">
              <a:lnSpc>
                <a:spcPts val="3600"/>
              </a:lnSpc>
            </a:pPr>
            <a:r>
              <a:rPr lang="en-US" sz="3000" spc="-40">
                <a:solidFill>
                  <a:srgbClr val="FFFFFF"/>
                </a:solidFill>
                <a:latin typeface="DejaVu Sans Bold"/>
                <a:ea typeface="DejaVu Sans Bold"/>
                <a:cs typeface="DejaVu Sans Bold"/>
                <a:sym typeface="DejaVu Sans Bold"/>
              </a:rPr>
              <a:t>INSTANT PAYMENT</a:t>
            </a:r>
          </a:p>
          <a:p>
            <a:pPr algn="l">
              <a:lnSpc>
                <a:spcPts val="2879"/>
              </a:lnSpc>
            </a:pPr>
            <a:r>
              <a:rPr lang="en-US" sz="2400" spc="-106">
                <a:solidFill>
                  <a:srgbClr val="FFFFF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Scaling, security, interoperability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818634" y="4566950"/>
            <a:ext cx="314325" cy="314325"/>
          </a:xfrm>
          <a:custGeom>
            <a:avLst/>
            <a:gdLst/>
            <a:ahLst/>
            <a:cxnLst/>
            <a:rect r="r" b="b" t="t" l="l"/>
            <a:pathLst>
              <a:path h="314325" w="314325">
                <a:moveTo>
                  <a:pt x="0" y="0"/>
                </a:moveTo>
                <a:lnTo>
                  <a:pt x="314325" y="0"/>
                </a:lnTo>
                <a:lnTo>
                  <a:pt x="314325" y="314325"/>
                </a:lnTo>
                <a:lnTo>
                  <a:pt x="0" y="314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264718" y="5159547"/>
            <a:ext cx="1023281" cy="1419224"/>
          </a:xfrm>
          <a:custGeom>
            <a:avLst/>
            <a:gdLst/>
            <a:ahLst/>
            <a:cxnLst/>
            <a:rect r="r" b="b" t="t" l="l"/>
            <a:pathLst>
              <a:path h="1419224" w="1023281">
                <a:moveTo>
                  <a:pt x="0" y="0"/>
                </a:moveTo>
                <a:lnTo>
                  <a:pt x="1023281" y="0"/>
                </a:lnTo>
                <a:lnTo>
                  <a:pt x="1023281" y="1419224"/>
                </a:lnTo>
                <a:lnTo>
                  <a:pt x="0" y="1419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0" t="0" r="-2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490642" y="4092931"/>
            <a:ext cx="8364201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00"/>
              </a:lnSpc>
            </a:pPr>
            <a:r>
              <a:rPr lang="en-US" sz="7750" spc="-55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The Problems we are tackling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161939"/>
            <a:ext cx="6341878" cy="6125060"/>
          </a:xfrm>
          <a:custGeom>
            <a:avLst/>
            <a:gdLst/>
            <a:ahLst/>
            <a:cxnLst/>
            <a:rect r="r" b="b" t="t" l="l"/>
            <a:pathLst>
              <a:path h="6125060" w="6341878">
                <a:moveTo>
                  <a:pt x="0" y="0"/>
                </a:moveTo>
                <a:lnTo>
                  <a:pt x="6341878" y="0"/>
                </a:lnTo>
                <a:lnTo>
                  <a:pt x="6341878" y="6125060"/>
                </a:lnTo>
                <a:lnTo>
                  <a:pt x="0" y="6125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" t="0" r="-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14451" y="2074191"/>
            <a:ext cx="5057774" cy="5381624"/>
          </a:xfrm>
          <a:custGeom>
            <a:avLst/>
            <a:gdLst/>
            <a:ahLst/>
            <a:cxnLst/>
            <a:rect r="r" b="b" t="t" l="l"/>
            <a:pathLst>
              <a:path h="5381624" w="5057774">
                <a:moveTo>
                  <a:pt x="0" y="0"/>
                </a:moveTo>
                <a:lnTo>
                  <a:pt x="5057774" y="0"/>
                </a:lnTo>
                <a:lnTo>
                  <a:pt x="5057774" y="5381624"/>
                </a:lnTo>
                <a:lnTo>
                  <a:pt x="0" y="5381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" t="0" r="-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30774" y="1671148"/>
            <a:ext cx="7718595" cy="2419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25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Market  Opportunity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66010" y="7179212"/>
            <a:ext cx="8010525" cy="142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3399" spc="-200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Market Size: $20,212.53 billion (over $20 trillion)</a:t>
            </a:r>
          </a:p>
          <a:p>
            <a:pPr algn="just">
              <a:lnSpc>
                <a:spcPts val="3959"/>
              </a:lnSpc>
            </a:pPr>
            <a:r>
              <a:rPr lang="en-US" sz="3299" spc="-92">
                <a:solidFill>
                  <a:srgbClr val="FFFFFF"/>
                </a:solidFill>
                <a:latin typeface="Eastman Grotesque"/>
                <a:ea typeface="Eastman Grotesque"/>
                <a:cs typeface="Eastman Grotesque"/>
                <a:sym typeface="Eastman Grotesque"/>
              </a:rPr>
              <a:t>Growth Rate: 452.8%</a:t>
            </a:r>
          </a:p>
          <a:p>
            <a:pPr algn="r">
              <a:lnSpc>
                <a:spcPts val="3240"/>
              </a:lnSpc>
            </a:pPr>
            <a:r>
              <a:rPr lang="en-US" sz="2700" spc="-429">
                <a:solidFill>
                  <a:srgbClr val="FFFFF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,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7998" cy="10286999"/>
          </a:xfrm>
          <a:custGeom>
            <a:avLst/>
            <a:gdLst/>
            <a:ahLst/>
            <a:cxnLst/>
            <a:rect r="r" b="b" t="t" l="l"/>
            <a:pathLst>
              <a:path h="10286999" w="18287998">
                <a:moveTo>
                  <a:pt x="0" y="0"/>
                </a:moveTo>
                <a:lnTo>
                  <a:pt x="18287998" y="0"/>
                </a:lnTo>
                <a:lnTo>
                  <a:pt x="18287998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3314381"/>
            <a:ext cx="6485255" cy="1278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799" spc="14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Year 1 (2024) Revenue  Breakdown:</a:t>
            </a:r>
          </a:p>
          <a:p>
            <a:pPr algn="l">
              <a:lnSpc>
                <a:spcPts val="2760"/>
              </a:lnSpc>
            </a:pPr>
            <a:r>
              <a:rPr lang="en-US" sz="2300" spc="3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Total Projected Revenue: $50 millionis instant	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3999" y="5050154"/>
            <a:ext cx="689990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2799" spc="129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Year 2 (2025)</a:t>
            </a:r>
          </a:p>
          <a:p>
            <a:pPr algn="l">
              <a:lnSpc>
                <a:spcPts val="3329"/>
              </a:lnSpc>
            </a:pPr>
            <a:r>
              <a:rPr lang="en-US" sz="2799" spc="64">
                <a:solidFill>
                  <a:srgbClr val="FFFFFF"/>
                </a:solidFill>
                <a:latin typeface="Trebuchet MS Bold"/>
                <a:ea typeface="Trebuchet MS Bold"/>
                <a:cs typeface="Trebuchet MS Bold"/>
                <a:sym typeface="Trebuchet MS Bold"/>
              </a:rPr>
              <a:t>Targeted Growth:</a:t>
            </a:r>
          </a:p>
          <a:p>
            <a:pPr algn="l">
              <a:lnSpc>
                <a:spcPts val="2760"/>
              </a:lnSpc>
            </a:pPr>
            <a:r>
              <a:rPr lang="en-US" sz="2300" spc="25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Projected Revenue: $125 million (150% YoY growth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584076" y="831532"/>
            <a:ext cx="2741295" cy="365760"/>
          </a:xfrm>
          <a:custGeom>
            <a:avLst/>
            <a:gdLst/>
            <a:ahLst/>
            <a:cxnLst/>
            <a:rect r="r" b="b" t="t" l="l"/>
            <a:pathLst>
              <a:path h="365760" w="2741295">
                <a:moveTo>
                  <a:pt x="0" y="0"/>
                </a:moveTo>
                <a:lnTo>
                  <a:pt x="2741295" y="0"/>
                </a:lnTo>
                <a:lnTo>
                  <a:pt x="2741295" y="365760"/>
                </a:lnTo>
                <a:lnTo>
                  <a:pt x="0" y="365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32386" y="785693"/>
            <a:ext cx="1644650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4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percentage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31632" y="785693"/>
            <a:ext cx="1232535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4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Revenue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8977" y="8898254"/>
            <a:ext cx="212090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21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914" y="7612379"/>
            <a:ext cx="336550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21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2467" y="6326504"/>
            <a:ext cx="393700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21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774" y="5040629"/>
            <a:ext cx="402590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229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8030" y="3754754"/>
            <a:ext cx="403860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244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40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096" y="2468880"/>
            <a:ext cx="407670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275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50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965" y="1183005"/>
            <a:ext cx="400050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215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60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4918" y="9236392"/>
            <a:ext cx="573536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65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r>
              <a:rPr lang="en-US" sz="2400" spc="65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Payment Gateway     E-commerce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99717" y="9219882"/>
            <a:ext cx="2791460" cy="38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55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Additional Services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78137" y="1383030"/>
            <a:ext cx="7724774" cy="7724773"/>
          </a:xfrm>
          <a:custGeom>
            <a:avLst/>
            <a:gdLst/>
            <a:ahLst/>
            <a:cxnLst/>
            <a:rect r="r" b="b" t="t" l="l"/>
            <a:pathLst>
              <a:path h="7724773" w="7724774">
                <a:moveTo>
                  <a:pt x="0" y="0"/>
                </a:moveTo>
                <a:lnTo>
                  <a:pt x="7724774" y="0"/>
                </a:lnTo>
                <a:lnTo>
                  <a:pt x="7724774" y="7724773"/>
                </a:lnTo>
                <a:lnTo>
                  <a:pt x="0" y="77247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8678828" y="441007"/>
            <a:ext cx="8801489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9"/>
              </a:lnSpc>
            </a:pPr>
            <a:r>
              <a:rPr lang="en-US" sz="5149" spc="-219">
                <a:solidFill>
                  <a:srgbClr val="FFFFFF"/>
                </a:solidFill>
                <a:latin typeface="Trebuchet MS Italics"/>
                <a:ea typeface="Trebuchet MS Italics"/>
                <a:cs typeface="Trebuchet MS Italics"/>
                <a:sym typeface="Trebuchet MS Italics"/>
              </a:rPr>
              <a:t>Financial projection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24384000" y="13716000"/>
                  </a:moveTo>
                  <a:lnTo>
                    <a:pt x="0" y="13716000"/>
                  </a:lnTo>
                  <a:lnTo>
                    <a:pt x="0" y="0"/>
                  </a:lnTo>
                  <a:lnTo>
                    <a:pt x="24384000" y="0"/>
                  </a:lnTo>
                  <a:lnTo>
                    <a:pt x="24384000" y="13716000"/>
                  </a:lnTo>
                  <a:close/>
                </a:path>
              </a:pathLst>
            </a:custGeom>
            <a:solidFill>
              <a:srgbClr val="E8E8E8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722848" y="0"/>
            <a:ext cx="6565151" cy="6416494"/>
          </a:xfrm>
          <a:custGeom>
            <a:avLst/>
            <a:gdLst/>
            <a:ahLst/>
            <a:cxnLst/>
            <a:rect r="r" b="b" t="t" l="l"/>
            <a:pathLst>
              <a:path h="6416494" w="6565151">
                <a:moveTo>
                  <a:pt x="0" y="0"/>
                </a:moveTo>
                <a:lnTo>
                  <a:pt x="6565151" y="0"/>
                </a:lnTo>
                <a:lnTo>
                  <a:pt x="6565151" y="6416494"/>
                </a:lnTo>
                <a:lnTo>
                  <a:pt x="0" y="64164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" t="0" r="-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3486" y="2094735"/>
            <a:ext cx="6218138" cy="6210299"/>
          </a:xfrm>
          <a:custGeom>
            <a:avLst/>
            <a:gdLst/>
            <a:ahLst/>
            <a:cxnLst/>
            <a:rect r="r" b="b" t="t" l="l"/>
            <a:pathLst>
              <a:path h="6210299" w="6218138">
                <a:moveTo>
                  <a:pt x="0" y="0"/>
                </a:moveTo>
                <a:lnTo>
                  <a:pt x="6218138" y="0"/>
                </a:lnTo>
                <a:lnTo>
                  <a:pt x="6218138" y="6210299"/>
                </a:lnTo>
                <a:lnTo>
                  <a:pt x="0" y="62102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" r="0" b="-2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1218" y="2363976"/>
            <a:ext cx="5685790" cy="5688965"/>
          </a:xfrm>
          <a:custGeom>
            <a:avLst/>
            <a:gdLst/>
            <a:ahLst/>
            <a:cxnLst/>
            <a:rect r="r" b="b" t="t" l="l"/>
            <a:pathLst>
              <a:path h="5688965" w="5685790">
                <a:moveTo>
                  <a:pt x="0" y="0"/>
                </a:moveTo>
                <a:lnTo>
                  <a:pt x="5685790" y="0"/>
                </a:lnTo>
                <a:lnTo>
                  <a:pt x="5685790" y="5688965"/>
                </a:lnTo>
                <a:lnTo>
                  <a:pt x="0" y="5688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20013" y="6060631"/>
            <a:ext cx="1988860" cy="1749650"/>
          </a:xfrm>
          <a:custGeom>
            <a:avLst/>
            <a:gdLst/>
            <a:ahLst/>
            <a:cxnLst/>
            <a:rect r="r" b="b" t="t" l="l"/>
            <a:pathLst>
              <a:path h="1749650" w="1988860">
                <a:moveTo>
                  <a:pt x="0" y="0"/>
                </a:moveTo>
                <a:lnTo>
                  <a:pt x="1988860" y="0"/>
                </a:lnTo>
                <a:lnTo>
                  <a:pt x="1988860" y="1749650"/>
                </a:lnTo>
                <a:lnTo>
                  <a:pt x="0" y="1749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7" r="0" b="-3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26940" y="3655594"/>
            <a:ext cx="1989546" cy="1750254"/>
          </a:xfrm>
          <a:custGeom>
            <a:avLst/>
            <a:gdLst/>
            <a:ahLst/>
            <a:cxnLst/>
            <a:rect r="r" b="b" t="t" l="l"/>
            <a:pathLst>
              <a:path h="1750254" w="1989546">
                <a:moveTo>
                  <a:pt x="0" y="0"/>
                </a:moveTo>
                <a:lnTo>
                  <a:pt x="1989546" y="0"/>
                </a:lnTo>
                <a:lnTo>
                  <a:pt x="1989546" y="1750254"/>
                </a:lnTo>
                <a:lnTo>
                  <a:pt x="0" y="17502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7" r="0" b="-3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52495" y="3329875"/>
            <a:ext cx="1548765" cy="1288415"/>
          </a:xfrm>
          <a:custGeom>
            <a:avLst/>
            <a:gdLst/>
            <a:ahLst/>
            <a:cxnLst/>
            <a:rect r="r" b="b" t="t" l="l"/>
            <a:pathLst>
              <a:path h="1288415" w="1548765">
                <a:moveTo>
                  <a:pt x="0" y="0"/>
                </a:moveTo>
                <a:lnTo>
                  <a:pt x="1548765" y="0"/>
                </a:lnTo>
                <a:lnTo>
                  <a:pt x="1548765" y="1288415"/>
                </a:lnTo>
                <a:lnTo>
                  <a:pt x="0" y="1288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396353" y="3568666"/>
            <a:ext cx="135822" cy="135789"/>
          </a:xfrm>
          <a:custGeom>
            <a:avLst/>
            <a:gdLst/>
            <a:ahLst/>
            <a:cxnLst/>
            <a:rect r="r" b="b" t="t" l="l"/>
            <a:pathLst>
              <a:path h="135789" w="135822">
                <a:moveTo>
                  <a:pt x="0" y="0"/>
                </a:moveTo>
                <a:lnTo>
                  <a:pt x="135822" y="0"/>
                </a:lnTo>
                <a:lnTo>
                  <a:pt x="135822" y="135789"/>
                </a:lnTo>
                <a:lnTo>
                  <a:pt x="0" y="1357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2" r="0" b="-1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96353" y="4032464"/>
            <a:ext cx="135822" cy="135816"/>
          </a:xfrm>
          <a:custGeom>
            <a:avLst/>
            <a:gdLst/>
            <a:ahLst/>
            <a:cxnLst/>
            <a:rect r="r" b="b" t="t" l="l"/>
            <a:pathLst>
              <a:path h="135816" w="135822">
                <a:moveTo>
                  <a:pt x="0" y="0"/>
                </a:moveTo>
                <a:lnTo>
                  <a:pt x="135822" y="0"/>
                </a:lnTo>
                <a:lnTo>
                  <a:pt x="135822" y="135816"/>
                </a:lnTo>
                <a:lnTo>
                  <a:pt x="0" y="13581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783" t="0" r="-178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099601" y="1028700"/>
            <a:ext cx="2091414" cy="2187326"/>
          </a:xfrm>
          <a:custGeom>
            <a:avLst/>
            <a:gdLst/>
            <a:ahLst/>
            <a:cxnLst/>
            <a:rect r="r" b="b" t="t" l="l"/>
            <a:pathLst>
              <a:path h="2187326" w="2091414">
                <a:moveTo>
                  <a:pt x="0" y="0"/>
                </a:moveTo>
                <a:lnTo>
                  <a:pt x="2091414" y="0"/>
                </a:lnTo>
                <a:lnTo>
                  <a:pt x="2091414" y="2187326"/>
                </a:lnTo>
                <a:lnTo>
                  <a:pt x="0" y="21873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4" t="0" r="-1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36760" y="4812854"/>
            <a:ext cx="3294379" cy="1715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5650" spc="-25">
                <a:solidFill>
                  <a:srgbClr val="FFFFFF"/>
                </a:solidFill>
                <a:latin typeface="DejaVu Sans Light"/>
                <a:ea typeface="DejaVu Sans Light"/>
                <a:cs typeface="DejaVu Sans Light"/>
                <a:sym typeface="DejaVu Sans Light"/>
              </a:rPr>
              <a:t>Financial  Strategy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04699" y="1484183"/>
            <a:ext cx="79692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sz="5650" spc="244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1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565763" y="1322995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565763" y="1618270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258235" y="879663"/>
            <a:ext cx="4274820" cy="133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00"/>
              </a:lnSpc>
            </a:pPr>
            <a:r>
              <a:rPr lang="en-US" sz="2000" spc="61">
                <a:solidFill>
                  <a:srgbClr val="0F0F0F"/>
                </a:solidFill>
                <a:latin typeface="Roboto Bold"/>
                <a:ea typeface="Roboto Bold"/>
                <a:cs typeface="Roboto Bold"/>
                <a:sym typeface="Roboto Bold"/>
              </a:rPr>
              <a:t>Cost Management:</a:t>
            </a:r>
          </a:p>
          <a:p>
            <a:pPr algn="just">
              <a:lnSpc>
                <a:spcPts val="2741"/>
              </a:lnSpc>
            </a:pPr>
            <a:r>
              <a:rPr lang="en-US" sz="2000" spc="9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Efficient allocation of resources  Optimization	of	technology  investments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471236" y="3723166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471236" y="4313716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092711" y="3742216"/>
            <a:ext cx="376555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23">
                <a:solidFill>
                  <a:srgbClr val="0F0F0F"/>
                </a:solidFill>
                <a:latin typeface="Roboto Bold"/>
                <a:ea typeface="Roboto Bold"/>
                <a:cs typeface="Roboto Bold"/>
                <a:sym typeface="Roboto Bold"/>
              </a:rPr>
              <a:t>Risk Management</a:t>
            </a:r>
            <a:r>
              <a:rPr lang="en-US" sz="2000" spc="23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algn="l">
              <a:lnSpc>
                <a:spcPts val="2735"/>
              </a:lnSpc>
            </a:pPr>
            <a:r>
              <a:rPr lang="en-US" sz="2000" spc="-26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Hedging against market  volatility</a:t>
            </a:r>
          </a:p>
          <a:p>
            <a:pPr algn="l">
              <a:lnSpc>
                <a:spcPts val="2735"/>
              </a:lnSpc>
            </a:pPr>
            <a:r>
              <a:rPr lang="en-US" sz="2000" spc="3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Compliance with regulatory  frameworks</a:t>
            </a:r>
          </a:p>
          <a:p>
            <a:pPr algn="l">
              <a:lnSpc>
                <a:spcPts val="2039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9156670" y="6809913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156670" y="7143288"/>
            <a:ext cx="76200" cy="76199"/>
          </a:xfrm>
          <a:custGeom>
            <a:avLst/>
            <a:gdLst/>
            <a:ahLst/>
            <a:cxnLst/>
            <a:rect r="r" b="b" t="t" l="l"/>
            <a:pathLst>
              <a:path h="76199" w="76200">
                <a:moveTo>
                  <a:pt x="0" y="0"/>
                </a:moveTo>
                <a:lnTo>
                  <a:pt x="76200" y="0"/>
                </a:lnTo>
                <a:lnTo>
                  <a:pt x="76200" y="76199"/>
                </a:lnTo>
                <a:lnTo>
                  <a:pt x="0" y="7619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943945" y="6320765"/>
            <a:ext cx="4805680" cy="1329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spc="10">
                <a:solidFill>
                  <a:srgbClr val="0F0F0F"/>
                </a:solidFill>
                <a:latin typeface="Roboto Bold"/>
                <a:ea typeface="Roboto Bold"/>
                <a:cs typeface="Roboto Bold"/>
                <a:sym typeface="Roboto Bold"/>
              </a:rPr>
              <a:t>Scaling Strategy:</a:t>
            </a:r>
          </a:p>
          <a:p>
            <a:pPr algn="l">
              <a:lnSpc>
                <a:spcPts val="2762"/>
              </a:lnSpc>
            </a:pPr>
            <a:r>
              <a:rPr lang="en-US" sz="2000" spc="8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Strategic partnerships for expansion  Agile development to capture  emerging trends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82674" y="4032464"/>
            <a:ext cx="93916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sz="5650" spc="244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171745" y="6506831"/>
            <a:ext cx="94043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0"/>
              </a:lnSpc>
            </a:pPr>
            <a:r>
              <a:rPr lang="en-US" sz="5650" spc="244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3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6010459" y="6191481"/>
            <a:ext cx="416367" cy="416367"/>
          </a:xfrm>
          <a:custGeom>
            <a:avLst/>
            <a:gdLst/>
            <a:ahLst/>
            <a:cxnLst/>
            <a:rect r="r" b="b" t="t" l="l"/>
            <a:pathLst>
              <a:path h="416367" w="416367">
                <a:moveTo>
                  <a:pt x="0" y="0"/>
                </a:moveTo>
                <a:lnTo>
                  <a:pt x="416367" y="0"/>
                </a:lnTo>
                <a:lnTo>
                  <a:pt x="416367" y="416367"/>
                </a:lnTo>
                <a:lnTo>
                  <a:pt x="0" y="41636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972362" y="6153384"/>
            <a:ext cx="492758" cy="492758"/>
          </a:xfrm>
          <a:custGeom>
            <a:avLst/>
            <a:gdLst/>
            <a:ahLst/>
            <a:cxnLst/>
            <a:rect r="r" b="b" t="t" l="l"/>
            <a:pathLst>
              <a:path h="492758" w="492758">
                <a:moveTo>
                  <a:pt x="0" y="0"/>
                </a:moveTo>
                <a:lnTo>
                  <a:pt x="492758" y="0"/>
                </a:lnTo>
                <a:lnTo>
                  <a:pt x="492758" y="492758"/>
                </a:lnTo>
                <a:lnTo>
                  <a:pt x="0" y="4927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054450" y="4121206"/>
            <a:ext cx="457875" cy="457876"/>
          </a:xfrm>
          <a:custGeom>
            <a:avLst/>
            <a:gdLst/>
            <a:ahLst/>
            <a:cxnLst/>
            <a:rect r="r" b="b" t="t" l="l"/>
            <a:pathLst>
              <a:path h="457876" w="457875">
                <a:moveTo>
                  <a:pt x="0" y="0"/>
                </a:moveTo>
                <a:lnTo>
                  <a:pt x="457875" y="0"/>
                </a:lnTo>
                <a:lnTo>
                  <a:pt x="457875" y="457876"/>
                </a:lnTo>
                <a:lnTo>
                  <a:pt x="0" y="457876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016352" y="4083108"/>
            <a:ext cx="533399" cy="533399"/>
          </a:xfrm>
          <a:custGeom>
            <a:avLst/>
            <a:gdLst/>
            <a:ahLst/>
            <a:cxnLst/>
            <a:rect r="r" b="b" t="t" l="l"/>
            <a:pathLst>
              <a:path h="533399" w="533399">
                <a:moveTo>
                  <a:pt x="0" y="0"/>
                </a:moveTo>
                <a:lnTo>
                  <a:pt x="533400" y="0"/>
                </a:lnTo>
                <a:lnTo>
                  <a:pt x="533400" y="533399"/>
                </a:lnTo>
                <a:lnTo>
                  <a:pt x="0" y="53339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061504" y="2720052"/>
            <a:ext cx="533399" cy="533399"/>
          </a:xfrm>
          <a:custGeom>
            <a:avLst/>
            <a:gdLst/>
            <a:ahLst/>
            <a:cxnLst/>
            <a:rect r="r" b="b" t="t" l="l"/>
            <a:pathLst>
              <a:path h="533399" w="533399">
                <a:moveTo>
                  <a:pt x="0" y="0"/>
                </a:moveTo>
                <a:lnTo>
                  <a:pt x="533398" y="0"/>
                </a:lnTo>
                <a:lnTo>
                  <a:pt x="533398" y="533399"/>
                </a:lnTo>
                <a:lnTo>
                  <a:pt x="0" y="53339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0" y="7174312"/>
            <a:ext cx="3176105" cy="3112687"/>
          </a:xfrm>
          <a:custGeom>
            <a:avLst/>
            <a:gdLst/>
            <a:ahLst/>
            <a:cxnLst/>
            <a:rect r="r" b="b" t="t" l="l"/>
            <a:pathLst>
              <a:path h="3112687" w="3176105">
                <a:moveTo>
                  <a:pt x="0" y="0"/>
                </a:moveTo>
                <a:lnTo>
                  <a:pt x="3176105" y="0"/>
                </a:lnTo>
                <a:lnTo>
                  <a:pt x="3176105" y="3112687"/>
                </a:lnTo>
                <a:lnTo>
                  <a:pt x="0" y="311268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54" t="0" r="-54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7998" cy="10286999"/>
          </a:xfrm>
          <a:custGeom>
            <a:avLst/>
            <a:gdLst/>
            <a:ahLst/>
            <a:cxnLst/>
            <a:rect r="r" b="b" t="t" l="l"/>
            <a:pathLst>
              <a:path h="10286999" w="18287998">
                <a:moveTo>
                  <a:pt x="0" y="0"/>
                </a:moveTo>
                <a:lnTo>
                  <a:pt x="18287998" y="0"/>
                </a:lnTo>
                <a:lnTo>
                  <a:pt x="18287998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50117" y="0"/>
            <a:ext cx="4537882" cy="5809144"/>
          </a:xfrm>
          <a:custGeom>
            <a:avLst/>
            <a:gdLst/>
            <a:ahLst/>
            <a:cxnLst/>
            <a:rect r="r" b="b" t="t" l="l"/>
            <a:pathLst>
              <a:path h="5809144" w="4537882">
                <a:moveTo>
                  <a:pt x="0" y="0"/>
                </a:moveTo>
                <a:lnTo>
                  <a:pt x="4537882" y="0"/>
                </a:lnTo>
                <a:lnTo>
                  <a:pt x="4537882" y="5809144"/>
                </a:lnTo>
                <a:lnTo>
                  <a:pt x="0" y="58091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" t="0" r="-1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809787"/>
            <a:ext cx="5434076" cy="4477211"/>
          </a:xfrm>
          <a:custGeom>
            <a:avLst/>
            <a:gdLst/>
            <a:ahLst/>
            <a:cxnLst/>
            <a:rect r="r" b="b" t="t" l="l"/>
            <a:pathLst>
              <a:path h="4477211" w="5434076">
                <a:moveTo>
                  <a:pt x="0" y="0"/>
                </a:moveTo>
                <a:lnTo>
                  <a:pt x="5434076" y="0"/>
                </a:lnTo>
                <a:lnTo>
                  <a:pt x="5434076" y="4477211"/>
                </a:lnTo>
                <a:lnTo>
                  <a:pt x="0" y="44772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" t="0" r="-15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2315742"/>
            <a:ext cx="18288000" cy="6401435"/>
            <a:chOff x="0" y="0"/>
            <a:chExt cx="24384000" cy="85352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84000" cy="8534654"/>
            </a:xfrm>
            <a:custGeom>
              <a:avLst/>
              <a:gdLst/>
              <a:ahLst/>
              <a:cxnLst/>
              <a:rect r="r" b="b" t="t" l="l"/>
              <a:pathLst>
                <a:path h="8534654" w="24384000">
                  <a:moveTo>
                    <a:pt x="0" y="8534654"/>
                  </a:moveTo>
                  <a:lnTo>
                    <a:pt x="0" y="0"/>
                  </a:lnTo>
                  <a:lnTo>
                    <a:pt x="24384000" y="0"/>
                  </a:lnTo>
                  <a:lnTo>
                    <a:pt x="24384000" y="8534654"/>
                  </a:lnTo>
                  <a:lnTo>
                    <a:pt x="0" y="85346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263369" y="3200140"/>
            <a:ext cx="15440024" cy="5095874"/>
          </a:xfrm>
          <a:custGeom>
            <a:avLst/>
            <a:gdLst/>
            <a:ahLst/>
            <a:cxnLst/>
            <a:rect r="r" b="b" t="t" l="l"/>
            <a:pathLst>
              <a:path h="5095874" w="15440024">
                <a:moveTo>
                  <a:pt x="0" y="0"/>
                </a:moveTo>
                <a:lnTo>
                  <a:pt x="15440024" y="0"/>
                </a:lnTo>
                <a:lnTo>
                  <a:pt x="15440024" y="5095874"/>
                </a:lnTo>
                <a:lnTo>
                  <a:pt x="0" y="5095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" t="0" r="-54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123779" y="961928"/>
            <a:ext cx="630999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0"/>
              </a:lnSpc>
            </a:pPr>
            <a:r>
              <a:rPr lang="en-US" sz="6900" spc="5">
                <a:solidFill>
                  <a:srgbClr val="F4F5FB"/>
                </a:solidFill>
                <a:latin typeface="Roboto Bold"/>
                <a:ea typeface="Roboto Bold"/>
                <a:cs typeface="Roboto Bold"/>
                <a:sym typeface="Roboto Bold"/>
              </a:rPr>
              <a:t>Business Model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1606" y="5762495"/>
            <a:ext cx="5217218" cy="1680018"/>
          </a:xfrm>
          <a:custGeom>
            <a:avLst/>
            <a:gdLst/>
            <a:ahLst/>
            <a:cxnLst/>
            <a:rect r="r" b="b" t="t" l="l"/>
            <a:pathLst>
              <a:path h="1680018" w="5217218">
                <a:moveTo>
                  <a:pt x="0" y="0"/>
                </a:moveTo>
                <a:lnTo>
                  <a:pt x="5217218" y="0"/>
                </a:lnTo>
                <a:lnTo>
                  <a:pt x="5217218" y="1680018"/>
                </a:lnTo>
                <a:lnTo>
                  <a:pt x="0" y="168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" r="0" b="-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72615" y="2568009"/>
            <a:ext cx="3254628" cy="3074448"/>
          </a:xfrm>
          <a:custGeom>
            <a:avLst/>
            <a:gdLst/>
            <a:ahLst/>
            <a:cxnLst/>
            <a:rect r="r" b="b" t="t" l="l"/>
            <a:pathLst>
              <a:path h="3074448" w="3254628">
                <a:moveTo>
                  <a:pt x="0" y="0"/>
                </a:moveTo>
                <a:lnTo>
                  <a:pt x="3254628" y="0"/>
                </a:lnTo>
                <a:lnTo>
                  <a:pt x="3254628" y="3074448"/>
                </a:lnTo>
                <a:lnTo>
                  <a:pt x="0" y="30744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2" r="0" b="-6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372009" y="7581785"/>
            <a:ext cx="7261318" cy="1676507"/>
          </a:xfrm>
          <a:custGeom>
            <a:avLst/>
            <a:gdLst/>
            <a:ahLst/>
            <a:cxnLst/>
            <a:rect r="r" b="b" t="t" l="l"/>
            <a:pathLst>
              <a:path h="1676507" w="7261318">
                <a:moveTo>
                  <a:pt x="0" y="0"/>
                </a:moveTo>
                <a:lnTo>
                  <a:pt x="7261318" y="0"/>
                </a:lnTo>
                <a:lnTo>
                  <a:pt x="7261318" y="1676507"/>
                </a:lnTo>
                <a:lnTo>
                  <a:pt x="0" y="167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" t="0" r="-1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079720" y="7821663"/>
            <a:ext cx="1905000" cy="952500"/>
            <a:chOff x="0" y="0"/>
            <a:chExt cx="501728" cy="2508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1728" cy="250864"/>
            </a:xfrm>
            <a:custGeom>
              <a:avLst/>
              <a:gdLst/>
              <a:ahLst/>
              <a:cxnLst/>
              <a:rect r="r" b="b" t="t" l="l"/>
              <a:pathLst>
                <a:path h="250864" w="501728">
                  <a:moveTo>
                    <a:pt x="250864" y="0"/>
                  </a:moveTo>
                  <a:cubicBezTo>
                    <a:pt x="112316" y="0"/>
                    <a:pt x="0" y="56158"/>
                    <a:pt x="0" y="125432"/>
                  </a:cubicBezTo>
                  <a:cubicBezTo>
                    <a:pt x="0" y="194706"/>
                    <a:pt x="112316" y="250864"/>
                    <a:pt x="250864" y="250864"/>
                  </a:cubicBezTo>
                  <a:cubicBezTo>
                    <a:pt x="389413" y="250864"/>
                    <a:pt x="501728" y="194706"/>
                    <a:pt x="501728" y="125432"/>
                  </a:cubicBezTo>
                  <a:cubicBezTo>
                    <a:pt x="501728" y="56158"/>
                    <a:pt x="389413" y="0"/>
                    <a:pt x="250864" y="0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633EF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47037" y="13994"/>
              <a:ext cx="407654" cy="213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0"/>
            <a:ext cx="7532820" cy="10286999"/>
          </a:xfrm>
          <a:custGeom>
            <a:avLst/>
            <a:gdLst/>
            <a:ahLst/>
            <a:cxnLst/>
            <a:rect r="r" b="b" t="t" l="l"/>
            <a:pathLst>
              <a:path h="10286999" w="7532820">
                <a:moveTo>
                  <a:pt x="0" y="0"/>
                </a:moveTo>
                <a:lnTo>
                  <a:pt x="7532820" y="0"/>
                </a:lnTo>
                <a:lnTo>
                  <a:pt x="753282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" r="0" b="-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85382" y="5642494"/>
            <a:ext cx="2223770" cy="840105"/>
          </a:xfrm>
          <a:custGeom>
            <a:avLst/>
            <a:gdLst/>
            <a:ahLst/>
            <a:cxnLst/>
            <a:rect r="r" b="b" t="t" l="l"/>
            <a:pathLst>
              <a:path h="840105" w="2223770">
                <a:moveTo>
                  <a:pt x="0" y="0"/>
                </a:moveTo>
                <a:lnTo>
                  <a:pt x="2223770" y="0"/>
                </a:lnTo>
                <a:lnTo>
                  <a:pt x="2223770" y="840105"/>
                </a:lnTo>
                <a:lnTo>
                  <a:pt x="0" y="84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044648" y="5530099"/>
            <a:ext cx="1905000" cy="952500"/>
            <a:chOff x="0" y="0"/>
            <a:chExt cx="501728" cy="25086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1728" cy="250864"/>
            </a:xfrm>
            <a:custGeom>
              <a:avLst/>
              <a:gdLst/>
              <a:ahLst/>
              <a:cxnLst/>
              <a:rect r="r" b="b" t="t" l="l"/>
              <a:pathLst>
                <a:path h="250864" w="501728">
                  <a:moveTo>
                    <a:pt x="250864" y="0"/>
                  </a:moveTo>
                  <a:cubicBezTo>
                    <a:pt x="112316" y="0"/>
                    <a:pt x="0" y="56158"/>
                    <a:pt x="0" y="125432"/>
                  </a:cubicBezTo>
                  <a:cubicBezTo>
                    <a:pt x="0" y="194706"/>
                    <a:pt x="112316" y="250864"/>
                    <a:pt x="250864" y="250864"/>
                  </a:cubicBezTo>
                  <a:cubicBezTo>
                    <a:pt x="389413" y="250864"/>
                    <a:pt x="501728" y="194706"/>
                    <a:pt x="501728" y="125432"/>
                  </a:cubicBezTo>
                  <a:cubicBezTo>
                    <a:pt x="501728" y="56158"/>
                    <a:pt x="389413" y="0"/>
                    <a:pt x="250864" y="0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903AF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47037" y="13994"/>
              <a:ext cx="407654" cy="213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65006" y="5791751"/>
            <a:ext cx="126428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spc="54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$ 30M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9713" y="5812912"/>
            <a:ext cx="4629358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spc="234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PAYMENT	GATEWAY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079720" y="6629285"/>
            <a:ext cx="1905000" cy="952500"/>
            <a:chOff x="0" y="0"/>
            <a:chExt cx="501728" cy="2508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1728" cy="250864"/>
            </a:xfrm>
            <a:custGeom>
              <a:avLst/>
              <a:gdLst/>
              <a:ahLst/>
              <a:cxnLst/>
              <a:rect r="r" b="b" t="t" l="l"/>
              <a:pathLst>
                <a:path h="250864" w="501728">
                  <a:moveTo>
                    <a:pt x="250864" y="0"/>
                  </a:moveTo>
                  <a:cubicBezTo>
                    <a:pt x="112316" y="0"/>
                    <a:pt x="0" y="56158"/>
                    <a:pt x="0" y="125432"/>
                  </a:cubicBezTo>
                  <a:cubicBezTo>
                    <a:pt x="0" y="194706"/>
                    <a:pt x="112316" y="250864"/>
                    <a:pt x="250864" y="250864"/>
                  </a:cubicBezTo>
                  <a:cubicBezTo>
                    <a:pt x="389413" y="250864"/>
                    <a:pt x="501728" y="194706"/>
                    <a:pt x="501728" y="125432"/>
                  </a:cubicBezTo>
                  <a:cubicBezTo>
                    <a:pt x="501728" y="56158"/>
                    <a:pt x="389413" y="0"/>
                    <a:pt x="250864" y="0"/>
                  </a:cubicBezTo>
                  <a:close/>
                </a:path>
              </a:pathLst>
            </a:custGeom>
            <a:solidFill>
              <a:srgbClr val="FFFFFF"/>
            </a:solidFill>
            <a:ln w="133350" cap="sq">
              <a:solidFill>
                <a:srgbClr val="32B6C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47037" y="13994"/>
              <a:ext cx="407654" cy="213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7365006" y="6869163"/>
            <a:ext cx="159757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spc="189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$ 15M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47124" y="8148812"/>
            <a:ext cx="4347845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spc="35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ADDITIONAL SERVICES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98039" y="8091662"/>
            <a:ext cx="998219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3099" spc="24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$ 5M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47716" y="4409945"/>
            <a:ext cx="2189834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950" spc="235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10%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42052" y="6207175"/>
            <a:ext cx="240116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950" spc="235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20%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52870" y="7967601"/>
            <a:ext cx="2579527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950" spc="235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70%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508950" y="2682124"/>
            <a:ext cx="604774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6349" spc="209">
                <a:solidFill>
                  <a:srgbClr val="0F0F0F"/>
                </a:solidFill>
                <a:latin typeface="ABeeZee Bold"/>
                <a:ea typeface="ABeeZee Bold"/>
                <a:cs typeface="ABeeZee Bold"/>
                <a:sym typeface="ABeeZee Bold"/>
              </a:rPr>
              <a:t>Target Market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99713" y="7004363"/>
            <a:ext cx="427863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900" spc="234">
                <a:solidFill>
                  <a:srgbClr val="000000"/>
                </a:solidFill>
                <a:latin typeface="Atkinson Hyperlegible Bold"/>
                <a:ea typeface="Atkinson Hyperlegible Bold"/>
                <a:cs typeface="Atkinson Hyperlegible Bold"/>
                <a:sym typeface="Atkinson Hyperlegible Bold"/>
              </a:rPr>
              <a:t>E-COMMERCE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99"/>
          </a:xfrm>
          <a:custGeom>
            <a:avLst/>
            <a:gdLst/>
            <a:ahLst/>
            <a:cxnLst/>
            <a:rect r="r" b="b" t="t" l="l"/>
            <a:pathLst>
              <a:path h="10286999" w="18288000">
                <a:moveTo>
                  <a:pt x="0" y="0"/>
                </a:moveTo>
                <a:lnTo>
                  <a:pt x="18288000" y="0"/>
                </a:lnTo>
                <a:lnTo>
                  <a:pt x="18288000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09118" y="6807203"/>
            <a:ext cx="1495424" cy="1419224"/>
          </a:xfrm>
          <a:custGeom>
            <a:avLst/>
            <a:gdLst/>
            <a:ahLst/>
            <a:cxnLst/>
            <a:rect r="r" b="b" t="t" l="l"/>
            <a:pathLst>
              <a:path h="1419224" w="1495424">
                <a:moveTo>
                  <a:pt x="0" y="0"/>
                </a:moveTo>
                <a:lnTo>
                  <a:pt x="1495424" y="0"/>
                </a:lnTo>
                <a:lnTo>
                  <a:pt x="1495424" y="1419224"/>
                </a:lnTo>
                <a:lnTo>
                  <a:pt x="0" y="1419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" t="0" r="-3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6312127" cy="4641865"/>
          </a:xfrm>
          <a:custGeom>
            <a:avLst/>
            <a:gdLst/>
            <a:ahLst/>
            <a:cxnLst/>
            <a:rect r="r" b="b" t="t" l="l"/>
            <a:pathLst>
              <a:path h="4641865" w="6312127">
                <a:moveTo>
                  <a:pt x="0" y="0"/>
                </a:moveTo>
                <a:lnTo>
                  <a:pt x="6312127" y="0"/>
                </a:lnTo>
                <a:lnTo>
                  <a:pt x="6312127" y="4641865"/>
                </a:lnTo>
                <a:lnTo>
                  <a:pt x="0" y="46418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" r="0" b="-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39831" y="3914169"/>
            <a:ext cx="3609974" cy="3457574"/>
          </a:xfrm>
          <a:custGeom>
            <a:avLst/>
            <a:gdLst/>
            <a:ahLst/>
            <a:cxnLst/>
            <a:rect r="r" b="b" t="t" l="l"/>
            <a:pathLst>
              <a:path h="3457574" w="3609974">
                <a:moveTo>
                  <a:pt x="0" y="0"/>
                </a:moveTo>
                <a:lnTo>
                  <a:pt x="3609974" y="0"/>
                </a:lnTo>
                <a:lnTo>
                  <a:pt x="3609974" y="3457574"/>
                </a:lnTo>
                <a:lnTo>
                  <a:pt x="0" y="3457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" t="0" r="-9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7075" y="3067933"/>
            <a:ext cx="9438875" cy="3085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28"/>
              </a:lnSpc>
            </a:pPr>
            <a:r>
              <a:rPr lang="en-US" sz="8000" spc="20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JOIN THE  REVOLUTION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205349" y="1167663"/>
            <a:ext cx="2209800" cy="38100"/>
            <a:chOff x="0" y="0"/>
            <a:chExt cx="2946400" cy="50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46400" cy="50800"/>
            </a:xfrm>
            <a:custGeom>
              <a:avLst/>
              <a:gdLst/>
              <a:ahLst/>
              <a:cxnLst/>
              <a:rect r="r" b="b" t="t" l="l"/>
              <a:pathLst>
                <a:path h="50800" w="2946400">
                  <a:moveTo>
                    <a:pt x="2946400" y="0"/>
                  </a:moveTo>
                  <a:lnTo>
                    <a:pt x="2946400" y="50800"/>
                  </a:lnTo>
                  <a:lnTo>
                    <a:pt x="0" y="50800"/>
                  </a:lnTo>
                  <a:lnTo>
                    <a:pt x="0" y="0"/>
                  </a:lnTo>
                  <a:lnTo>
                    <a:pt x="294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405942" y="7789883"/>
            <a:ext cx="7946088" cy="2497116"/>
          </a:xfrm>
          <a:custGeom>
            <a:avLst/>
            <a:gdLst/>
            <a:ahLst/>
            <a:cxnLst/>
            <a:rect r="r" b="b" t="t" l="l"/>
            <a:pathLst>
              <a:path h="2497116" w="7946088">
                <a:moveTo>
                  <a:pt x="0" y="0"/>
                </a:moveTo>
                <a:lnTo>
                  <a:pt x="7946088" y="0"/>
                </a:lnTo>
                <a:lnTo>
                  <a:pt x="7946088" y="2497116"/>
                </a:lnTo>
                <a:lnTo>
                  <a:pt x="0" y="24971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" t="0" r="-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16000" y="1000501"/>
            <a:ext cx="349885" cy="333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spc="140">
                <a:solidFill>
                  <a:srgbClr val="FFFFFF"/>
                </a:solidFill>
                <a:latin typeface="Tahoma Bold"/>
                <a:ea typeface="Tahoma Bold"/>
                <a:cs typeface="Tahoma Bold"/>
                <a:sym typeface="Tahoma Bold"/>
              </a:rPr>
              <a:t>01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DAGL4biXTZI</dc:identifier>
  <dcterms:modified xsi:type="dcterms:W3CDTF">2011-08-01T06:04:30Z</dcterms:modified>
  <cp:revision>1</cp:revision>
  <dc:title>Deal Bazar with payline</dc:title>
</cp:coreProperties>
</file>